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Headland One"/>
      <p:regular r:id="rId13"/>
    </p:embeddedFont>
    <p:embeddedFont>
      <p:font typeface="Bevan"/>
      <p:regular r:id="rId14"/>
    </p:embeddedFont>
    <p:embeddedFont>
      <p:font typeface="Roboto Mon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adlandOne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Mono-regular.fntdata"/><Relationship Id="rId14" Type="http://schemas.openxmlformats.org/officeDocument/2006/relationships/font" Target="fonts/Bevan-regular.fntdata"/><Relationship Id="rId17" Type="http://schemas.openxmlformats.org/officeDocument/2006/relationships/font" Target="fonts/RobotoMono-italic.fntdata"/><Relationship Id="rId16" Type="http://schemas.openxmlformats.org/officeDocument/2006/relationships/font" Target="fonts/RobotoMon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Mon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eaee2d9b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eaee2d9b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eaee2d9b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eaee2d9b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eaee2d9b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eaee2d9b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eaee2d9b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eaee2d9b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eaee2d9b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eaee2d9b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eaee2d9b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eaee2d9b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aee2d9b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aee2d9b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8.gif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4.gif"/><Relationship Id="rId7" Type="http://schemas.openxmlformats.org/officeDocument/2006/relationships/image" Target="../media/image7.gif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653"/>
            <a:ext cx="9144000" cy="46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882125" y="-100"/>
            <a:ext cx="2089800" cy="5143500"/>
          </a:xfrm>
          <a:prstGeom prst="rect">
            <a:avLst/>
          </a:prstGeom>
          <a:solidFill>
            <a:srgbClr val="EEEEEE">
              <a:alpha val="9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891650" y="21771"/>
            <a:ext cx="5360700" cy="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latin typeface="Bevan"/>
                <a:ea typeface="Bevan"/>
                <a:cs typeface="Bevan"/>
                <a:sym typeface="Bevan"/>
              </a:rPr>
              <a:t>Çöp Avcısı Nasıl Yapılır?</a:t>
            </a:r>
            <a:endParaRPr sz="1800">
              <a:latin typeface="Bevan"/>
              <a:ea typeface="Bevan"/>
              <a:cs typeface="Bevan"/>
              <a:sym typeface="Bev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44175" y="650325"/>
            <a:ext cx="2324400" cy="1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2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İlk oyunumuz;</a:t>
            </a:r>
            <a:r>
              <a:rPr lang="t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Yüksek tempolu, Uzay hazine toplama oyunu.  Sadece basit adımları takip edin ve arkadaşınıza meydan okuyun.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44175" y="1867725"/>
            <a:ext cx="20898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rPr>
              <a:t>OYUNUN AMACI</a:t>
            </a:r>
            <a:endParaRPr sz="1800">
              <a:solidFill>
                <a:schemeClr val="accent3"/>
              </a:solidFill>
              <a:latin typeface="Headland One"/>
              <a:ea typeface="Headland One"/>
              <a:cs typeface="Headland One"/>
              <a:sym typeface="Headland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r" sz="1200">
                <a:solidFill>
                  <a:schemeClr val="dk1"/>
                </a:solidFill>
                <a:latin typeface="Headland One"/>
                <a:ea typeface="Headland One"/>
                <a:cs typeface="Headland One"/>
                <a:sym typeface="Headland One"/>
              </a:rPr>
              <a:t>Dünya’nın çevresi son 70 yıldır binlerce yapay uydu ve bunların ortalıkta dolaşan başıboş parçalarıyla kaplanmış durumda.</a:t>
            </a:r>
            <a:endParaRPr sz="1200">
              <a:solidFill>
                <a:schemeClr val="dk1"/>
              </a:solidFill>
              <a:latin typeface="Headland One"/>
              <a:ea typeface="Headland One"/>
              <a:cs typeface="Headland One"/>
              <a:sym typeface="Headland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r" sz="1200">
                <a:solidFill>
                  <a:schemeClr val="dk1"/>
                </a:solidFill>
                <a:latin typeface="Headland One"/>
                <a:ea typeface="Headland One"/>
                <a:cs typeface="Headland One"/>
                <a:sym typeface="Headland One"/>
              </a:rPr>
              <a:t>Uzay çöplerini temizyecek bir kahramanımız var ancak etraftaki meteorlarını oluşturduğu tehlike gittikçe artıyor.</a:t>
            </a:r>
            <a:endParaRPr sz="1200">
              <a:solidFill>
                <a:schemeClr val="dk1"/>
              </a:solidFill>
              <a:latin typeface="Headland One"/>
              <a:ea typeface="Headland One"/>
              <a:cs typeface="Headland One"/>
              <a:sym typeface="Headland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adland One"/>
              <a:ea typeface="Headland One"/>
              <a:cs typeface="Headland One"/>
              <a:sym typeface="Headland One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2685" l="0" r="0" t="0"/>
          <a:stretch/>
        </p:blipFill>
        <p:spPr>
          <a:xfrm>
            <a:off x="7393575" y="515150"/>
            <a:ext cx="1069000" cy="14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7027450" y="45950"/>
            <a:ext cx="1958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  <a:latin typeface="Headland One"/>
                <a:ea typeface="Headland One"/>
                <a:cs typeface="Headland One"/>
                <a:sym typeface="Headland One"/>
              </a:rPr>
              <a:t>Kahramanlarımız</a:t>
            </a:r>
            <a:endParaRPr>
              <a:solidFill>
                <a:schemeClr val="accent1"/>
              </a:solidFill>
              <a:latin typeface="Headland One"/>
              <a:ea typeface="Headland One"/>
              <a:cs typeface="Headland One"/>
              <a:sym typeface="Headland One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7073650" y="1651350"/>
            <a:ext cx="1912500" cy="46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lang="tr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Ana kahraman roket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5625" y="2253425"/>
            <a:ext cx="11049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6765875" y="3089275"/>
            <a:ext cx="2324400" cy="65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lang="tr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Meteor gördüğün yerden kaç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513" y="3935650"/>
            <a:ext cx="61912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6896400" y="4602400"/>
            <a:ext cx="2089800" cy="23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Çöpleri ortalıkta bırakma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01100" y="4810025"/>
            <a:ext cx="3429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100"/>
            <a:ext cx="6191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3375" y="858700"/>
            <a:ext cx="4569351" cy="3426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963"/>
            <a:ext cx="8839198" cy="3529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52400" y="-48855"/>
            <a:ext cx="1710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700">
                <a:latin typeface="Courier New"/>
                <a:ea typeface="Courier New"/>
                <a:cs typeface="Courier New"/>
                <a:sym typeface="Courier New"/>
              </a:rPr>
              <a:t>oyun ilerleme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138050" y="134000"/>
            <a:ext cx="6015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ourier New"/>
                <a:ea typeface="Courier New"/>
                <a:cs typeface="Courier New"/>
                <a:sym typeface="Courier New"/>
              </a:rPr>
              <a:t>%14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04700" y="400875"/>
            <a:ext cx="32247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Herhangi bir Scratch programı gibi, Çöp Avcısı da bilmecenin parçaları gibi renkli blokları birleştirerek </a:t>
            </a: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yapılır</a:t>
            </a: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Her blok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kukla'ya ne yapacağını söyleyen bir komuttur. Oyunun ana kuklası  olan Roket’in programlanması i</a:t>
            </a: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 başlayalım.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52396" y="1717261"/>
            <a:ext cx="3048999" cy="2024183"/>
            <a:chOff x="152400" y="1814850"/>
            <a:chExt cx="3012250" cy="1840501"/>
          </a:xfrm>
        </p:grpSpPr>
        <p:pic>
          <p:nvPicPr>
            <p:cNvPr id="78" name="Google Shape;7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119425"/>
              <a:ext cx="3012250" cy="1535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4"/>
            <p:cNvSpPr txBox="1"/>
            <p:nvPr/>
          </p:nvSpPr>
          <p:spPr>
            <a:xfrm>
              <a:off x="152400" y="1814850"/>
              <a:ext cx="2454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3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416050" y="1814850"/>
              <a:ext cx="27486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Yeni bir proje başlatalım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3374038" y="499758"/>
            <a:ext cx="2740825" cy="3458111"/>
            <a:chOff x="3304550" y="486350"/>
            <a:chExt cx="2600650" cy="2996630"/>
          </a:xfrm>
        </p:grpSpPr>
        <p:pic>
          <p:nvPicPr>
            <p:cNvPr id="82" name="Google Shape;8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04550" y="828650"/>
              <a:ext cx="2600650" cy="26543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4"/>
            <p:cNvSpPr txBox="1"/>
            <p:nvPr/>
          </p:nvSpPr>
          <p:spPr>
            <a:xfrm>
              <a:off x="3304550" y="486350"/>
              <a:ext cx="2454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4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3568200" y="486350"/>
              <a:ext cx="23370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sahne hazırlayalım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grpSp>
        <p:nvGrpSpPr>
          <p:cNvPr id="85" name="Google Shape;85;p14"/>
          <p:cNvGrpSpPr/>
          <p:nvPr/>
        </p:nvGrpSpPr>
        <p:grpSpPr>
          <a:xfrm>
            <a:off x="6310025" y="570324"/>
            <a:ext cx="2681530" cy="291034"/>
            <a:chOff x="3304550" y="486350"/>
            <a:chExt cx="2600650" cy="266100"/>
          </a:xfrm>
        </p:grpSpPr>
        <p:sp>
          <p:nvSpPr>
            <p:cNvPr id="86" name="Google Shape;86;p14"/>
            <p:cNvSpPr txBox="1"/>
            <p:nvPr/>
          </p:nvSpPr>
          <p:spPr>
            <a:xfrm>
              <a:off x="3304550" y="486350"/>
              <a:ext cx="2454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5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87" name="Google Shape;87;p14"/>
            <p:cNvSpPr txBox="1"/>
            <p:nvPr/>
          </p:nvSpPr>
          <p:spPr>
            <a:xfrm>
              <a:off x="3568200" y="486350"/>
              <a:ext cx="23370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Kuklaları yükleyelim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050" y="861321"/>
            <a:ext cx="2681550" cy="296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742625"/>
            <a:ext cx="400875" cy="4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75" y="29280"/>
            <a:ext cx="8839198" cy="36033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152400" y="-48855"/>
            <a:ext cx="1710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700">
                <a:latin typeface="Courier New"/>
                <a:ea typeface="Courier New"/>
                <a:cs typeface="Courier New"/>
                <a:sym typeface="Courier New"/>
              </a:rPr>
              <a:t>oyun ilerleme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138050" y="134000"/>
            <a:ext cx="6015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ourier New"/>
                <a:ea typeface="Courier New"/>
                <a:cs typeface="Courier New"/>
                <a:sym typeface="Courier New"/>
              </a:rPr>
              <a:t>%29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42625"/>
            <a:ext cx="400875" cy="40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5"/>
          <p:cNvGrpSpPr/>
          <p:nvPr/>
        </p:nvGrpSpPr>
        <p:grpSpPr>
          <a:xfrm>
            <a:off x="3353813" y="556725"/>
            <a:ext cx="2740888" cy="307087"/>
            <a:chOff x="3304550" y="486343"/>
            <a:chExt cx="2600710" cy="266107"/>
          </a:xfrm>
        </p:grpSpPr>
        <p:sp>
          <p:nvSpPr>
            <p:cNvPr id="99" name="Google Shape;99;p15"/>
            <p:cNvSpPr txBox="1"/>
            <p:nvPr/>
          </p:nvSpPr>
          <p:spPr>
            <a:xfrm>
              <a:off x="3304550" y="486350"/>
              <a:ext cx="2454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5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3549960" y="486343"/>
              <a:ext cx="23553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kontrol 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152396" y="556725"/>
            <a:ext cx="3049204" cy="3840325"/>
            <a:chOff x="175571" y="616225"/>
            <a:chExt cx="3049204" cy="3840325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177825" y="3658550"/>
              <a:ext cx="3044700" cy="7980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Roket kuklası seçiliyken;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HAREKET sekmesinin altındaki “rastgele konuma git” bloğunu “fare-imleci” şeklinde değiştirip kodlama alanına sürükleyelim.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175571" y="616236"/>
              <a:ext cx="248400" cy="29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4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04" name="Google Shape;104;p15"/>
            <p:cNvSpPr txBox="1"/>
            <p:nvPr/>
          </p:nvSpPr>
          <p:spPr>
            <a:xfrm>
              <a:off x="423975" y="616225"/>
              <a:ext cx="2800800" cy="292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mouse kontrol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825" y="861325"/>
            <a:ext cx="2740800" cy="14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3353800" y="2309450"/>
            <a:ext cx="2740800" cy="587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Kontrol sekmesi altındaki “forever” bloğunu kodlama alanına sürükleyelim.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7" name="Google Shape;107;p15"/>
          <p:cNvGrpSpPr/>
          <p:nvPr/>
        </p:nvGrpSpPr>
        <p:grpSpPr>
          <a:xfrm>
            <a:off x="6223700" y="559024"/>
            <a:ext cx="2681575" cy="291035"/>
            <a:chOff x="3304550" y="540547"/>
            <a:chExt cx="2600693" cy="266101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3304550" y="540547"/>
              <a:ext cx="245400" cy="2661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6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3549943" y="540548"/>
              <a:ext cx="2355300" cy="266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blok birleştir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7636275" y="863800"/>
            <a:ext cx="1268700" cy="1362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“forever” bloğunu hareket bloğunu böylece sarsın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1" name="Google Shape;111;p15"/>
          <p:cNvGrpSpPr/>
          <p:nvPr/>
        </p:nvGrpSpPr>
        <p:grpSpPr>
          <a:xfrm>
            <a:off x="3374062" y="2945749"/>
            <a:ext cx="2681587" cy="291035"/>
            <a:chOff x="3304550" y="486350"/>
            <a:chExt cx="2600705" cy="266101"/>
          </a:xfrm>
        </p:grpSpPr>
        <p:sp>
          <p:nvSpPr>
            <p:cNvPr id="112" name="Google Shape;112;p15"/>
            <p:cNvSpPr txBox="1"/>
            <p:nvPr/>
          </p:nvSpPr>
          <p:spPr>
            <a:xfrm>
              <a:off x="3304550" y="486350"/>
              <a:ext cx="2454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7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13" name="Google Shape;113;p15"/>
            <p:cNvSpPr txBox="1"/>
            <p:nvPr/>
          </p:nvSpPr>
          <p:spPr>
            <a:xfrm>
              <a:off x="3549955" y="486351"/>
              <a:ext cx="23553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olaylar sekmesi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14" name="Google Shape;114;p15"/>
          <p:cNvSpPr txBox="1"/>
          <p:nvPr/>
        </p:nvSpPr>
        <p:spPr>
          <a:xfrm>
            <a:off x="3374075" y="4466100"/>
            <a:ext cx="2681400" cy="587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yeşil bayraklı “when … Clicked” bloğunu bulun. Şimdi her bloğun ne iş yaptığını düşünün.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6223700" y="2540899"/>
            <a:ext cx="2681587" cy="291035"/>
            <a:chOff x="3304550" y="486350"/>
            <a:chExt cx="2600705" cy="266101"/>
          </a:xfrm>
        </p:grpSpPr>
        <p:sp>
          <p:nvSpPr>
            <p:cNvPr id="116" name="Google Shape;116;p15"/>
            <p:cNvSpPr txBox="1"/>
            <p:nvPr/>
          </p:nvSpPr>
          <p:spPr>
            <a:xfrm>
              <a:off x="3304550" y="486350"/>
              <a:ext cx="2454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8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3549955" y="486351"/>
              <a:ext cx="23553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çalışan ilk kod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18" name="Google Shape;118;p15"/>
          <p:cNvSpPr txBox="1"/>
          <p:nvPr/>
        </p:nvSpPr>
        <p:spPr>
          <a:xfrm>
            <a:off x="6228100" y="4466100"/>
            <a:ext cx="2681400" cy="530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şimdi sahneniz üzerindeki yeşil bayrağa basarak ne olduğuna bakın.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97" y="888650"/>
            <a:ext cx="3049200" cy="27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3700" y="861325"/>
            <a:ext cx="1412575" cy="13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4050" y="3236775"/>
            <a:ext cx="2681600" cy="12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8100" y="2831925"/>
            <a:ext cx="2681599" cy="16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255"/>
            <a:ext cx="8839202" cy="35239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152400" y="-48855"/>
            <a:ext cx="1710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700">
                <a:latin typeface="Courier New"/>
                <a:ea typeface="Courier New"/>
                <a:cs typeface="Courier New"/>
                <a:sym typeface="Courier New"/>
              </a:rPr>
              <a:t>oyun ilerleme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4138050" y="134000"/>
            <a:ext cx="6015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ourier New"/>
                <a:ea typeface="Courier New"/>
                <a:cs typeface="Courier New"/>
                <a:sym typeface="Courier New"/>
              </a:rPr>
              <a:t>%43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42625"/>
            <a:ext cx="400875" cy="40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6"/>
          <p:cNvGrpSpPr/>
          <p:nvPr/>
        </p:nvGrpSpPr>
        <p:grpSpPr>
          <a:xfrm>
            <a:off x="152400" y="551549"/>
            <a:ext cx="2685999" cy="2455601"/>
            <a:chOff x="152400" y="551549"/>
            <a:chExt cx="2685999" cy="2455601"/>
          </a:xfrm>
        </p:grpSpPr>
        <p:grpSp>
          <p:nvGrpSpPr>
            <p:cNvPr id="132" name="Google Shape;132;p16"/>
            <p:cNvGrpSpPr/>
            <p:nvPr/>
          </p:nvGrpSpPr>
          <p:grpSpPr>
            <a:xfrm>
              <a:off x="152400" y="551549"/>
              <a:ext cx="2681587" cy="291035"/>
              <a:chOff x="3304550" y="486350"/>
              <a:chExt cx="2600705" cy="266101"/>
            </a:xfrm>
          </p:grpSpPr>
          <p:sp>
            <p:nvSpPr>
              <p:cNvPr id="133" name="Google Shape;133;p16"/>
              <p:cNvSpPr txBox="1"/>
              <p:nvPr/>
            </p:nvSpPr>
            <p:spPr>
              <a:xfrm>
                <a:off x="3304550" y="486350"/>
                <a:ext cx="245400" cy="266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">
                    <a:solidFill>
                      <a:schemeClr val="accent6"/>
                    </a:solidFill>
                    <a:latin typeface="Bevan"/>
                    <a:ea typeface="Bevan"/>
                    <a:cs typeface="Bevan"/>
                    <a:sym typeface="Bevan"/>
                  </a:rPr>
                  <a:t>9</a:t>
                </a:r>
                <a:endParaRPr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endParaRPr>
              </a:p>
            </p:txBody>
          </p:sp>
          <p:sp>
            <p:nvSpPr>
              <p:cNvPr id="134" name="Google Shape;134;p16"/>
              <p:cNvSpPr txBox="1"/>
              <p:nvPr/>
            </p:nvSpPr>
            <p:spPr>
              <a:xfrm>
                <a:off x="3549955" y="486351"/>
                <a:ext cx="2355300" cy="266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tr">
                    <a:solidFill>
                      <a:schemeClr val="accent3"/>
                    </a:solidFill>
                    <a:latin typeface="Headland One"/>
                    <a:ea typeface="Headland One"/>
                    <a:cs typeface="Headland One"/>
                    <a:sym typeface="Headland One"/>
                  </a:rPr>
                  <a:t>çalışan ilk kod</a:t>
                </a:r>
                <a:endParaRPr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endParaRPr>
              </a:p>
            </p:txBody>
          </p:sp>
        </p:grpSp>
        <p:sp>
          <p:nvSpPr>
            <p:cNvPr id="135" name="Google Shape;135;p16"/>
            <p:cNvSpPr txBox="1"/>
            <p:nvPr/>
          </p:nvSpPr>
          <p:spPr>
            <a:xfrm>
              <a:off x="156800" y="2476750"/>
              <a:ext cx="2681400" cy="5304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şimdi sahneniz üzerindeki yeşil bayrağa basarak ne olduğuna bakın.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36" name="Google Shape;13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6800" y="842575"/>
              <a:ext cx="2681599" cy="1634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16"/>
          <p:cNvGrpSpPr/>
          <p:nvPr/>
        </p:nvGrpSpPr>
        <p:grpSpPr>
          <a:xfrm>
            <a:off x="2993775" y="551550"/>
            <a:ext cx="2979401" cy="291034"/>
            <a:chOff x="3304550" y="486351"/>
            <a:chExt cx="2889537" cy="266100"/>
          </a:xfrm>
        </p:grpSpPr>
        <p:sp>
          <p:nvSpPr>
            <p:cNvPr id="138" name="Google Shape;138;p16"/>
            <p:cNvSpPr txBox="1"/>
            <p:nvPr/>
          </p:nvSpPr>
          <p:spPr>
            <a:xfrm>
              <a:off x="3304550" y="486351"/>
              <a:ext cx="388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10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3662687" y="486351"/>
              <a:ext cx="25314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biraz ses ekleyelim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40" name="Google Shape;140;p16"/>
          <p:cNvSpPr txBox="1"/>
          <p:nvPr/>
        </p:nvSpPr>
        <p:spPr>
          <a:xfrm>
            <a:off x="2991675" y="2853100"/>
            <a:ext cx="2981400" cy="530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Ses sekmesi içinde “space riple sesini başlat” bloğunu ekleyelim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1551" y="842575"/>
            <a:ext cx="2981500" cy="20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800" y="843225"/>
            <a:ext cx="2738074" cy="23523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6"/>
          <p:cNvGrpSpPr/>
          <p:nvPr/>
        </p:nvGrpSpPr>
        <p:grpSpPr>
          <a:xfrm>
            <a:off x="6240790" y="551549"/>
            <a:ext cx="2769419" cy="291034"/>
            <a:chOff x="3304550" y="486351"/>
            <a:chExt cx="2600637" cy="266100"/>
          </a:xfrm>
        </p:grpSpPr>
        <p:sp>
          <p:nvSpPr>
            <p:cNvPr id="144" name="Google Shape;144;p16"/>
            <p:cNvSpPr txBox="1"/>
            <p:nvPr/>
          </p:nvSpPr>
          <p:spPr>
            <a:xfrm>
              <a:off x="3304550" y="486351"/>
              <a:ext cx="388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11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3662688" y="486351"/>
              <a:ext cx="22425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daha fazla kukla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46" name="Google Shape;146;p16"/>
          <p:cNvSpPr txBox="1"/>
          <p:nvPr/>
        </p:nvSpPr>
        <p:spPr>
          <a:xfrm>
            <a:off x="6240800" y="3196200"/>
            <a:ext cx="2738100" cy="530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kendi bilgisayarımızdan da png dosyaları ekleyebiliriz.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152400" y="3328225"/>
            <a:ext cx="2685900" cy="131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2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Döngüler;</a:t>
            </a:r>
            <a:r>
              <a:rPr lang="t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Bilgisayar programcılığında</a:t>
            </a:r>
            <a:br>
              <a:rPr lang="t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tr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“sürekli tekrarla”(loop) </a:t>
            </a:r>
            <a:r>
              <a:rPr lang="t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sıkça kullanılan bir komuttur. 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180"/>
            <a:ext cx="8839201" cy="33855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152400" y="-48855"/>
            <a:ext cx="1710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700">
                <a:latin typeface="Courier New"/>
                <a:ea typeface="Courier New"/>
                <a:cs typeface="Courier New"/>
                <a:sym typeface="Courier New"/>
              </a:rPr>
              <a:t>oyun ilerleme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4138050" y="134000"/>
            <a:ext cx="601500" cy="15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ourier New"/>
                <a:ea typeface="Courier New"/>
                <a:cs typeface="Courier New"/>
                <a:sym typeface="Courier New"/>
              </a:rPr>
              <a:t>%57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42625"/>
            <a:ext cx="400875" cy="40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7"/>
          <p:cNvGrpSpPr/>
          <p:nvPr/>
        </p:nvGrpSpPr>
        <p:grpSpPr>
          <a:xfrm>
            <a:off x="152473" y="558873"/>
            <a:ext cx="3005557" cy="350161"/>
            <a:chOff x="3304550" y="486351"/>
            <a:chExt cx="2600637" cy="266100"/>
          </a:xfrm>
        </p:grpSpPr>
        <p:sp>
          <p:nvSpPr>
            <p:cNvPr id="157" name="Google Shape;157;p17"/>
            <p:cNvSpPr txBox="1"/>
            <p:nvPr/>
          </p:nvSpPr>
          <p:spPr>
            <a:xfrm>
              <a:off x="3304550" y="486351"/>
              <a:ext cx="388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12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58" name="Google Shape;158;p17"/>
            <p:cNvSpPr txBox="1"/>
            <p:nvPr/>
          </p:nvSpPr>
          <p:spPr>
            <a:xfrm>
              <a:off x="3662688" y="486351"/>
              <a:ext cx="22425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düşman ekle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59" name="Google Shape;159;p17"/>
          <p:cNvSpPr txBox="1"/>
          <p:nvPr/>
        </p:nvSpPr>
        <p:spPr>
          <a:xfrm>
            <a:off x="152400" y="3164530"/>
            <a:ext cx="3005400" cy="100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tüm meteorlara “... adım git” ve “kenara geldiğinde sektir” bloklarını ekleyin. Büyük meteorlar için küçük bir değer girerseniz daha yavaş ilerler.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1" y="909033"/>
            <a:ext cx="3005479" cy="2255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>
            <a:off x="3367487" y="558887"/>
            <a:ext cx="2875005" cy="334541"/>
            <a:chOff x="3304550" y="486351"/>
            <a:chExt cx="2600637" cy="266100"/>
          </a:xfrm>
        </p:grpSpPr>
        <p:sp>
          <p:nvSpPr>
            <p:cNvPr id="162" name="Google Shape;162;p17"/>
            <p:cNvSpPr txBox="1"/>
            <p:nvPr/>
          </p:nvSpPr>
          <p:spPr>
            <a:xfrm>
              <a:off x="3304550" y="486351"/>
              <a:ext cx="388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13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3662688" y="486351"/>
              <a:ext cx="22425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tekrar çalıştır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64" name="Google Shape;164;p17"/>
          <p:cNvSpPr txBox="1"/>
          <p:nvPr/>
        </p:nvSpPr>
        <p:spPr>
          <a:xfrm>
            <a:off x="3367450" y="3048249"/>
            <a:ext cx="2874900" cy="959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Şimdi tüm meteorlar sağa sola hareket etmeliler. Ancak şimdilik roketimiz meteorlara çarptığı halde hiç birşey olmuyor bu durumu düzeltmek gerek.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7524" y="893398"/>
            <a:ext cx="2875023" cy="2134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7"/>
          <p:cNvGrpSpPr/>
          <p:nvPr/>
        </p:nvGrpSpPr>
        <p:grpSpPr>
          <a:xfrm>
            <a:off x="6345431" y="558851"/>
            <a:ext cx="2646409" cy="350161"/>
            <a:chOff x="3304550" y="486351"/>
            <a:chExt cx="2600637" cy="266100"/>
          </a:xfrm>
        </p:grpSpPr>
        <p:sp>
          <p:nvSpPr>
            <p:cNvPr id="167" name="Google Shape;167;p17"/>
            <p:cNvSpPr txBox="1"/>
            <p:nvPr/>
          </p:nvSpPr>
          <p:spPr>
            <a:xfrm>
              <a:off x="3304550" y="486351"/>
              <a:ext cx="388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14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68" name="Google Shape;168;p17"/>
            <p:cNvSpPr txBox="1"/>
            <p:nvPr/>
          </p:nvSpPr>
          <p:spPr>
            <a:xfrm>
              <a:off x="3662688" y="486351"/>
              <a:ext cx="22425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toslamalar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69" name="Google Shape;169;p17"/>
          <p:cNvSpPr txBox="1"/>
          <p:nvPr/>
        </p:nvSpPr>
        <p:spPr>
          <a:xfrm>
            <a:off x="6345637" y="3478951"/>
            <a:ext cx="2646000" cy="100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tüm meteorlara bir “eğer” kontrol bloğu yerleştiriyoruz.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5426" y="909021"/>
            <a:ext cx="2646000" cy="2569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880"/>
            <a:ext cx="8839199" cy="36003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/>
          <p:nvPr/>
        </p:nvSpPr>
        <p:spPr>
          <a:xfrm>
            <a:off x="152400" y="-48855"/>
            <a:ext cx="1710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700">
                <a:latin typeface="Courier New"/>
                <a:ea typeface="Courier New"/>
                <a:cs typeface="Courier New"/>
                <a:sym typeface="Courier New"/>
              </a:rPr>
              <a:t>oyun ilerleme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4138050" y="134000"/>
            <a:ext cx="601500" cy="15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ourier New"/>
                <a:ea typeface="Courier New"/>
                <a:cs typeface="Courier New"/>
                <a:sym typeface="Courier New"/>
              </a:rPr>
              <a:t>%71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42625"/>
            <a:ext cx="400875" cy="4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02" y="902496"/>
            <a:ext cx="2943218" cy="2104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83894" y="558873"/>
            <a:ext cx="2943141" cy="343668"/>
            <a:chOff x="3304550" y="486351"/>
            <a:chExt cx="2600637" cy="266100"/>
          </a:xfrm>
        </p:grpSpPr>
        <p:sp>
          <p:nvSpPr>
            <p:cNvPr id="181" name="Google Shape;181;p18"/>
            <p:cNvSpPr txBox="1"/>
            <p:nvPr/>
          </p:nvSpPr>
          <p:spPr>
            <a:xfrm>
              <a:off x="3304550" y="486351"/>
              <a:ext cx="388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15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82" name="Google Shape;182;p18"/>
            <p:cNvSpPr txBox="1"/>
            <p:nvPr/>
          </p:nvSpPr>
          <p:spPr>
            <a:xfrm>
              <a:off x="3662688" y="486351"/>
              <a:ext cx="22425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rastlantısal</a:t>
              </a: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 operatörler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84075" y="3007235"/>
            <a:ext cx="2943000" cy="985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bütün meteorların aynı yönde hareket etmesi sıkıcı olacak. Meteorların hareket yönünü </a:t>
            </a: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rastlantısal</a:t>
            </a: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değişecek şekilde düzenleyelim.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6">
            <a:alphaModFix/>
          </a:blip>
          <a:srcRect b="0" l="9292" r="10186" t="0"/>
          <a:stretch/>
        </p:blipFill>
        <p:spPr>
          <a:xfrm>
            <a:off x="3311636" y="902511"/>
            <a:ext cx="2879537" cy="219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8"/>
          <p:cNvGrpSpPr/>
          <p:nvPr/>
        </p:nvGrpSpPr>
        <p:grpSpPr>
          <a:xfrm>
            <a:off x="3311560" y="558867"/>
            <a:ext cx="2879686" cy="343642"/>
            <a:chOff x="3304550" y="486351"/>
            <a:chExt cx="2600637" cy="266100"/>
          </a:xfrm>
        </p:grpSpPr>
        <p:sp>
          <p:nvSpPr>
            <p:cNvPr id="186" name="Google Shape;186;p18"/>
            <p:cNvSpPr txBox="1"/>
            <p:nvPr/>
          </p:nvSpPr>
          <p:spPr>
            <a:xfrm>
              <a:off x="3304550" y="486351"/>
              <a:ext cx="388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16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87" name="Google Shape;187;p18"/>
            <p:cNvSpPr txBox="1"/>
            <p:nvPr/>
          </p:nvSpPr>
          <p:spPr>
            <a:xfrm>
              <a:off x="3662688" y="486351"/>
              <a:ext cx="22425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çöp toplama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3311636" y="3007188"/>
            <a:ext cx="2879400" cy="985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Artık çöplerin kodlarını yazmaya başlaya biliriz.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89" name="Google Shape;189;p18"/>
          <p:cNvGrpSpPr/>
          <p:nvPr/>
        </p:nvGrpSpPr>
        <p:grpSpPr>
          <a:xfrm>
            <a:off x="6475448" y="558875"/>
            <a:ext cx="2407375" cy="343668"/>
            <a:chOff x="3304537" y="486354"/>
            <a:chExt cx="2600600" cy="266100"/>
          </a:xfrm>
        </p:grpSpPr>
        <p:sp>
          <p:nvSpPr>
            <p:cNvPr id="190" name="Google Shape;190;p18"/>
            <p:cNvSpPr txBox="1"/>
            <p:nvPr/>
          </p:nvSpPr>
          <p:spPr>
            <a:xfrm>
              <a:off x="3304537" y="486354"/>
              <a:ext cx="484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17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3707937" y="486354"/>
              <a:ext cx="21972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skor tutma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192" name="Google Shape;192;p18"/>
          <p:cNvSpPr txBox="1"/>
          <p:nvPr/>
        </p:nvSpPr>
        <p:spPr>
          <a:xfrm>
            <a:off x="6475575" y="3453975"/>
            <a:ext cx="2407500" cy="539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Herhangi bir kukla seçiliyken skor kodlamasını yapabiliriz.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3" name="Google Shape;19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5525" y="902500"/>
            <a:ext cx="2400625" cy="25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768"/>
            <a:ext cx="8839199" cy="34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152400" y="-48855"/>
            <a:ext cx="1710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700">
                <a:latin typeface="Courier New"/>
                <a:ea typeface="Courier New"/>
                <a:cs typeface="Courier New"/>
                <a:sym typeface="Courier New"/>
              </a:rPr>
              <a:t>oyun ilerleme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4138050" y="134000"/>
            <a:ext cx="601500" cy="15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ourier New"/>
                <a:ea typeface="Courier New"/>
                <a:cs typeface="Courier New"/>
                <a:sym typeface="Courier New"/>
              </a:rPr>
              <a:t>%86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42625"/>
            <a:ext cx="400875" cy="40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9"/>
          <p:cNvGrpSpPr/>
          <p:nvPr/>
        </p:nvGrpSpPr>
        <p:grpSpPr>
          <a:xfrm>
            <a:off x="152473" y="558873"/>
            <a:ext cx="3005557" cy="350161"/>
            <a:chOff x="3304550" y="486351"/>
            <a:chExt cx="2600637" cy="266100"/>
          </a:xfrm>
        </p:grpSpPr>
        <p:sp>
          <p:nvSpPr>
            <p:cNvPr id="203" name="Google Shape;203;p19"/>
            <p:cNvSpPr txBox="1"/>
            <p:nvPr/>
          </p:nvSpPr>
          <p:spPr>
            <a:xfrm>
              <a:off x="3304550" y="486351"/>
              <a:ext cx="388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18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3662688" y="486351"/>
              <a:ext cx="22425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değişken ekleme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205" name="Google Shape;205;p19"/>
          <p:cNvSpPr txBox="1"/>
          <p:nvPr/>
        </p:nvSpPr>
        <p:spPr>
          <a:xfrm>
            <a:off x="152550" y="3106700"/>
            <a:ext cx="3005400" cy="1062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Eğer doğrudan sahne dekoru seçiliyken değişken eklerseniz, değişken tüm kuklalar için geçerli olacaktır.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6" name="Google Shape;2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76" y="909025"/>
            <a:ext cx="3005550" cy="219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9450" y="909025"/>
            <a:ext cx="3005400" cy="24993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19"/>
          <p:cNvGrpSpPr/>
          <p:nvPr/>
        </p:nvGrpSpPr>
        <p:grpSpPr>
          <a:xfrm>
            <a:off x="3359448" y="558873"/>
            <a:ext cx="3005557" cy="350161"/>
            <a:chOff x="3304550" y="486351"/>
            <a:chExt cx="2600637" cy="266100"/>
          </a:xfrm>
        </p:grpSpPr>
        <p:sp>
          <p:nvSpPr>
            <p:cNvPr id="209" name="Google Shape;209;p19"/>
            <p:cNvSpPr txBox="1"/>
            <p:nvPr/>
          </p:nvSpPr>
          <p:spPr>
            <a:xfrm>
              <a:off x="3304550" y="486351"/>
              <a:ext cx="3888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19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3662688" y="486351"/>
              <a:ext cx="22425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değişken ekleme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211" name="Google Shape;211;p19"/>
          <p:cNvSpPr txBox="1"/>
          <p:nvPr/>
        </p:nvSpPr>
        <p:spPr>
          <a:xfrm>
            <a:off x="3359375" y="3164530"/>
            <a:ext cx="3005400" cy="100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Eğer başka bir kukla seçiliyken değişken eklerseniz “tüm kuklalar için” seçmelisiniz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6925" y="909025"/>
            <a:ext cx="2534724" cy="1864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9"/>
          <p:cNvGrpSpPr/>
          <p:nvPr/>
        </p:nvGrpSpPr>
        <p:grpSpPr>
          <a:xfrm>
            <a:off x="6456873" y="558875"/>
            <a:ext cx="2528970" cy="350161"/>
            <a:chOff x="3304538" y="486353"/>
            <a:chExt cx="2600751" cy="266100"/>
          </a:xfrm>
        </p:grpSpPr>
        <p:sp>
          <p:nvSpPr>
            <p:cNvPr id="214" name="Google Shape;214;p19"/>
            <p:cNvSpPr txBox="1"/>
            <p:nvPr/>
          </p:nvSpPr>
          <p:spPr>
            <a:xfrm>
              <a:off x="3304538" y="486353"/>
              <a:ext cx="4875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20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3742889" y="486353"/>
              <a:ext cx="21624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skor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216" name="Google Shape;216;p19"/>
          <p:cNvSpPr txBox="1"/>
          <p:nvPr/>
        </p:nvSpPr>
        <p:spPr>
          <a:xfrm>
            <a:off x="6459800" y="2773725"/>
            <a:ext cx="2529000" cy="1395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Scratch </a:t>
            </a: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değişkeni</a:t>
            </a: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oyun ekranının sol üst köşesine yerleştirdi.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80"/>
            <a:ext cx="8839200" cy="37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/>
        </p:nvSpPr>
        <p:spPr>
          <a:xfrm>
            <a:off x="152400" y="-48855"/>
            <a:ext cx="1710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700">
                <a:latin typeface="Courier New"/>
                <a:ea typeface="Courier New"/>
                <a:cs typeface="Courier New"/>
                <a:sym typeface="Courier New"/>
              </a:rPr>
              <a:t>oyun ilerleme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4138050" y="134000"/>
            <a:ext cx="601500" cy="15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latin typeface="Courier New"/>
                <a:ea typeface="Courier New"/>
                <a:cs typeface="Courier New"/>
                <a:sym typeface="Courier New"/>
              </a:rPr>
              <a:t>%100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42625"/>
            <a:ext cx="400875" cy="4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5">
            <a:alphaModFix/>
          </a:blip>
          <a:srcRect b="0" l="9518" r="0" t="0"/>
          <a:stretch/>
        </p:blipFill>
        <p:spPr>
          <a:xfrm>
            <a:off x="155325" y="847400"/>
            <a:ext cx="2729249" cy="153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0"/>
          <p:cNvGrpSpPr/>
          <p:nvPr/>
        </p:nvGrpSpPr>
        <p:grpSpPr>
          <a:xfrm>
            <a:off x="152416" y="497247"/>
            <a:ext cx="2737810" cy="350161"/>
            <a:chOff x="3304538" y="486353"/>
            <a:chExt cx="2600751" cy="266100"/>
          </a:xfrm>
        </p:grpSpPr>
        <p:sp>
          <p:nvSpPr>
            <p:cNvPr id="227" name="Google Shape;227;p20"/>
            <p:cNvSpPr txBox="1"/>
            <p:nvPr/>
          </p:nvSpPr>
          <p:spPr>
            <a:xfrm>
              <a:off x="3304538" y="486353"/>
              <a:ext cx="4875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21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228" name="Google Shape;228;p20"/>
            <p:cNvSpPr txBox="1"/>
            <p:nvPr/>
          </p:nvSpPr>
          <p:spPr>
            <a:xfrm>
              <a:off x="3742889" y="486353"/>
              <a:ext cx="21624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skoru sıfırla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229" name="Google Shape;229;p20"/>
          <p:cNvSpPr txBox="1"/>
          <p:nvPr/>
        </p:nvSpPr>
        <p:spPr>
          <a:xfrm>
            <a:off x="152401" y="2387375"/>
            <a:ext cx="2729400" cy="1395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Oyuna başlarken skorun sıfırlanması için sahne dekoru seçiliyken “skor değişkenini sıfıra” ayarla bloğunu yerleştiriyoruz.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30" name="Google Shape;230;p20"/>
          <p:cNvGrpSpPr/>
          <p:nvPr/>
        </p:nvGrpSpPr>
        <p:grpSpPr>
          <a:xfrm>
            <a:off x="3112841" y="497247"/>
            <a:ext cx="2737810" cy="350161"/>
            <a:chOff x="3304538" y="486353"/>
            <a:chExt cx="2600751" cy="266100"/>
          </a:xfrm>
        </p:grpSpPr>
        <p:sp>
          <p:nvSpPr>
            <p:cNvPr id="231" name="Google Shape;231;p20"/>
            <p:cNvSpPr txBox="1"/>
            <p:nvPr/>
          </p:nvSpPr>
          <p:spPr>
            <a:xfrm>
              <a:off x="3304538" y="486353"/>
              <a:ext cx="4875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22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232" name="Google Shape;232;p20"/>
            <p:cNvSpPr txBox="1"/>
            <p:nvPr/>
          </p:nvSpPr>
          <p:spPr>
            <a:xfrm>
              <a:off x="3742889" y="486353"/>
              <a:ext cx="21624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skoru artır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233" name="Google Shape;233;p20"/>
          <p:cNvSpPr txBox="1"/>
          <p:nvPr/>
        </p:nvSpPr>
        <p:spPr>
          <a:xfrm>
            <a:off x="3112825" y="2832325"/>
            <a:ext cx="2729400" cy="95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Çöplere de “Skoru 1 artır” bloğu ekliyoruz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4" name="Google Shape;2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2825" y="847400"/>
            <a:ext cx="2729251" cy="198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2175" y="847401"/>
            <a:ext cx="2737800" cy="2052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0"/>
          <p:cNvGrpSpPr/>
          <p:nvPr/>
        </p:nvGrpSpPr>
        <p:grpSpPr>
          <a:xfrm>
            <a:off x="6032191" y="497247"/>
            <a:ext cx="2737810" cy="350161"/>
            <a:chOff x="3304538" y="486353"/>
            <a:chExt cx="2600751" cy="266100"/>
          </a:xfrm>
        </p:grpSpPr>
        <p:sp>
          <p:nvSpPr>
            <p:cNvPr id="237" name="Google Shape;237;p20"/>
            <p:cNvSpPr txBox="1"/>
            <p:nvPr/>
          </p:nvSpPr>
          <p:spPr>
            <a:xfrm>
              <a:off x="3304538" y="486353"/>
              <a:ext cx="487500" cy="26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6"/>
                  </a:solidFill>
                  <a:latin typeface="Bevan"/>
                  <a:ea typeface="Bevan"/>
                  <a:cs typeface="Bevan"/>
                  <a:sym typeface="Bevan"/>
                </a:rPr>
                <a:t>23</a:t>
              </a:r>
              <a:endParaRPr>
                <a:solidFill>
                  <a:schemeClr val="accent6"/>
                </a:solidFill>
                <a:latin typeface="Bevan"/>
                <a:ea typeface="Bevan"/>
                <a:cs typeface="Bevan"/>
                <a:sym typeface="Bevan"/>
              </a:endParaRPr>
            </a:p>
          </p:txBody>
        </p:sp>
        <p:sp>
          <p:nvSpPr>
            <p:cNvPr id="238" name="Google Shape;238;p20"/>
            <p:cNvSpPr txBox="1"/>
            <p:nvPr/>
          </p:nvSpPr>
          <p:spPr>
            <a:xfrm>
              <a:off x="3742889" y="486353"/>
              <a:ext cx="2162400" cy="26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">
                  <a:solidFill>
                    <a:schemeClr val="accent3"/>
                  </a:solidFill>
                  <a:latin typeface="Headland One"/>
                  <a:ea typeface="Headland One"/>
                  <a:cs typeface="Headland One"/>
                  <a:sym typeface="Headland One"/>
                </a:rPr>
                <a:t>kapışın</a:t>
              </a:r>
              <a:endParaRPr>
                <a:solidFill>
                  <a:schemeClr val="accent3"/>
                </a:solidFill>
                <a:latin typeface="Headland One"/>
                <a:ea typeface="Headland One"/>
                <a:cs typeface="Headland One"/>
                <a:sym typeface="Headland One"/>
              </a:endParaRPr>
            </a:p>
          </p:txBody>
        </p:sp>
      </p:grpSp>
      <p:sp>
        <p:nvSpPr>
          <p:cNvPr id="239" name="Google Shape;239;p20"/>
          <p:cNvSpPr txBox="1"/>
          <p:nvPr/>
        </p:nvSpPr>
        <p:spPr>
          <a:xfrm>
            <a:off x="6032175" y="2832325"/>
            <a:ext cx="2729400" cy="950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tr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Bitirdiniz şimdi oyun oynayın!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